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3" r:id="rId15"/>
    <p:sldId id="274" r:id="rId16"/>
    <p:sldId id="266" r:id="rId17"/>
    <p:sldId id="275"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61" autoAdjust="0"/>
    <p:restoredTop sz="94660"/>
  </p:normalViewPr>
  <p:slideViewPr>
    <p:cSldViewPr snapToGrid="0">
      <p:cViewPr varScale="1">
        <p:scale>
          <a:sx n="115" d="100"/>
          <a:sy n="115"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smtClean="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smtClean="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smtClean="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830997"/>
          </a:xfrm>
          <a:prstGeom prst="rect">
            <a:avLst/>
          </a:prstGeom>
          <a:noFill/>
        </p:spPr>
        <p:txBody>
          <a:bodyPr wrap="square" rtlCol="0">
            <a:spAutoFit/>
          </a:bodyPr>
          <a:lstStyle/>
          <a:p>
            <a:r>
              <a:rPr lang="en-US" sz="1600" dirty="0" smtClean="0"/>
              <a:t>Selected tree depth of 12 to avoid overfitting and </a:t>
            </a:r>
            <a:r>
              <a:rPr lang="en-US" sz="1600" dirty="0" err="1" smtClean="0"/>
              <a:t>underfitting</a:t>
            </a:r>
            <a:endParaRPr lang="en-US" sz="1600" dirty="0" smtClean="0"/>
          </a:p>
          <a:p>
            <a:endParaRPr lang="en-US" sz="1600" dirty="0"/>
          </a:p>
          <a:p>
            <a:r>
              <a:rPr lang="en-US" sz="1600" dirty="0" smtClean="0"/>
              <a:t>Accuracy of the model is 75%</a:t>
            </a:r>
            <a:endParaRPr lang="en-US" sz="1600" dirty="0"/>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smtClean="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smtClean="0"/>
              <a:t>Since self reporting relays on subjective measures and not validated tests there is an issue of over estimation and under estimation of symptoms as reported by patients in comparison to professional assessment</a:t>
            </a:r>
            <a:endParaRPr lang="en-US" sz="1600" dirty="0"/>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smtClean="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smtClean="0"/>
              <a:t>Simulating the symptom self reporting under estimation and feature selection to better understand the classifier stability.</a:t>
            </a:r>
          </a:p>
          <a:p>
            <a:r>
              <a:rPr lang="en-US" dirty="0" smtClean="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906645102"/>
              </p:ext>
            </p:extLst>
          </p:nvPr>
        </p:nvGraphicFramePr>
        <p:xfrm>
          <a:off x="2046126" y="2880975"/>
          <a:ext cx="8128000" cy="276860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smtClean="0"/>
                        <a:t>Feature </a:t>
                      </a:r>
                      <a:r>
                        <a:rPr lang="en-US" dirty="0" smtClean="0"/>
                        <a:t>Removed</a:t>
                      </a:r>
                      <a:r>
                        <a:rPr lang="en-US" baseline="0" dirty="0" smtClean="0"/>
                        <a:t> (Mean)</a:t>
                      </a:r>
                      <a:endParaRPr lang="he-IL" dirty="0"/>
                    </a:p>
                  </a:txBody>
                  <a:tcPr/>
                </a:tc>
                <a:tc>
                  <a:txBody>
                    <a:bodyPr/>
                    <a:lstStyle/>
                    <a:p>
                      <a:pPr rtl="1"/>
                      <a:r>
                        <a:rPr lang="en-US" dirty="0" smtClean="0"/>
                        <a:t>Reported Symptom</a:t>
                      </a:r>
                      <a:r>
                        <a:rPr lang="en-US" baseline="0" dirty="0" smtClean="0"/>
                        <a:t> </a:t>
                      </a:r>
                      <a:r>
                        <a:rPr lang="en-US" dirty="0" smtClean="0"/>
                        <a:t>Removed</a:t>
                      </a:r>
                      <a:endParaRPr lang="he-IL" dirty="0"/>
                    </a:p>
                  </a:txBody>
                  <a:tcPr/>
                </a:tc>
                <a:tc>
                  <a:txBody>
                    <a:bodyPr/>
                    <a:lstStyle/>
                    <a:p>
                      <a:pPr rtl="1"/>
                      <a:r>
                        <a:rPr lang="en-US" dirty="0" smtClean="0"/>
                        <a:t>No Change</a:t>
                      </a:r>
                      <a:endParaRPr lang="he-IL" dirty="0"/>
                    </a:p>
                  </a:txBody>
                  <a:tcPr/>
                </a:tc>
                <a:tc>
                  <a:txBody>
                    <a:bodyPr/>
                    <a:lstStyle/>
                    <a:p>
                      <a:pPr rtl="1"/>
                      <a:r>
                        <a:rPr lang="en-US" dirty="0" smtClean="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smtClean="0"/>
                        <a:t>79%</a:t>
                      </a:r>
                      <a:endParaRPr lang="he-IL" dirty="0"/>
                    </a:p>
                  </a:txBody>
                  <a:tcPr/>
                </a:tc>
                <a:tc>
                  <a:txBody>
                    <a:bodyPr/>
                    <a:lstStyle/>
                    <a:p>
                      <a:pPr rtl="1"/>
                      <a:r>
                        <a:rPr lang="en-US" dirty="0" smtClean="0"/>
                        <a:t>25%</a:t>
                      </a:r>
                      <a:endParaRPr lang="he-IL" dirty="0"/>
                    </a:p>
                  </a:txBody>
                  <a:tcPr/>
                </a:tc>
                <a:tc>
                  <a:txBody>
                    <a:bodyPr/>
                    <a:lstStyle/>
                    <a:p>
                      <a:pPr rtl="1"/>
                      <a:r>
                        <a:rPr lang="en-US" dirty="0" smtClean="0"/>
                        <a:t>79%</a:t>
                      </a:r>
                      <a:endParaRPr lang="he-IL" dirty="0"/>
                    </a:p>
                  </a:txBody>
                  <a:tcPr/>
                </a:tc>
                <a:tc>
                  <a:txBody>
                    <a:bodyPr/>
                    <a:lstStyle/>
                    <a:p>
                      <a:pPr rtl="1"/>
                      <a:r>
                        <a:rPr lang="en-US" dirty="0" smtClean="0"/>
                        <a:t>K-NN</a:t>
                      </a:r>
                      <a:endParaRPr lang="he-IL" dirty="0"/>
                    </a:p>
                  </a:txBody>
                  <a:tcPr/>
                </a:tc>
                <a:extLst>
                  <a:ext uri="{0D108BD9-81ED-4DB2-BD59-A6C34878D82A}">
                    <a16:rowId xmlns:a16="http://schemas.microsoft.com/office/drawing/2014/main" val="372150035"/>
                  </a:ext>
                </a:extLst>
              </a:tr>
              <a:tr h="370840">
                <a:tc>
                  <a:txBody>
                    <a:bodyPr/>
                    <a:lstStyle/>
                    <a:p>
                      <a:pPr rtl="1"/>
                      <a:endParaRPr lang="he-IL" dirty="0"/>
                    </a:p>
                  </a:txBody>
                  <a:tcPr/>
                </a:tc>
                <a:tc>
                  <a:txBody>
                    <a:bodyPr/>
                    <a:lstStyle/>
                    <a:p>
                      <a:pPr rtl="1"/>
                      <a:endParaRPr lang="he-IL" dirty="0"/>
                    </a:p>
                  </a:txBody>
                  <a:tcPr/>
                </a:tc>
                <a:tc>
                  <a:txBody>
                    <a:bodyPr/>
                    <a:lstStyle/>
                    <a:p>
                      <a:pPr rtl="1"/>
                      <a:endParaRPr lang="he-IL" dirty="0"/>
                    </a:p>
                  </a:txBody>
                  <a:tcPr/>
                </a:tc>
                <a:tc>
                  <a:txBody>
                    <a:bodyPr/>
                    <a:lstStyle/>
                    <a:p>
                      <a:pPr rtl="1"/>
                      <a:endParaRPr lang="he-IL" dirty="0"/>
                    </a:p>
                  </a:txBody>
                  <a:tcPr/>
                </a:tc>
                <a:extLst>
                  <a:ext uri="{0D108BD9-81ED-4DB2-BD59-A6C34878D82A}">
                    <a16:rowId xmlns:a16="http://schemas.microsoft.com/office/drawing/2014/main" val="107951958"/>
                  </a:ext>
                </a:extLst>
              </a:tr>
              <a:tr h="370840">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a:p>
                  </a:txBody>
                  <a:tcPr/>
                </a:tc>
                <a:extLst>
                  <a:ext uri="{0D108BD9-81ED-4DB2-BD59-A6C34878D82A}">
                    <a16:rowId xmlns:a16="http://schemas.microsoft.com/office/drawing/2014/main" val="3791681163"/>
                  </a:ext>
                </a:extLst>
              </a:tr>
              <a:tr h="370840">
                <a:tc>
                  <a:txBody>
                    <a:bodyPr/>
                    <a:lstStyle/>
                    <a:p>
                      <a:pPr rtl="1"/>
                      <a:endParaRPr lang="he-IL"/>
                    </a:p>
                  </a:txBody>
                  <a:tcPr/>
                </a:tc>
                <a:tc>
                  <a:txBody>
                    <a:bodyPr/>
                    <a:lstStyle/>
                    <a:p>
                      <a:pPr rtl="1"/>
                      <a:endParaRPr lang="he-IL"/>
                    </a:p>
                  </a:txBody>
                  <a:tcPr/>
                </a:tc>
                <a:tc>
                  <a:txBody>
                    <a:bodyPr/>
                    <a:lstStyle/>
                    <a:p>
                      <a:pPr rtl="1"/>
                      <a:endParaRPr lang="he-IL"/>
                    </a:p>
                  </a:txBody>
                  <a:tcPr/>
                </a:tc>
                <a:tc>
                  <a:txBody>
                    <a:bodyPr/>
                    <a:lstStyle/>
                    <a:p>
                      <a:pPr rtl="1"/>
                      <a:endParaRPr lang="he-IL"/>
                    </a:p>
                  </a:txBody>
                  <a:tcPr/>
                </a:tc>
                <a:extLst>
                  <a:ext uri="{0D108BD9-81ED-4DB2-BD59-A6C34878D82A}">
                    <a16:rowId xmlns:a16="http://schemas.microsoft.com/office/drawing/2014/main" val="1599063225"/>
                  </a:ext>
                </a:extLst>
              </a:tr>
              <a:tr h="370840">
                <a:tc>
                  <a:txBody>
                    <a:bodyPr/>
                    <a:lstStyle/>
                    <a:p>
                      <a:pPr rtl="1"/>
                      <a:endParaRPr lang="he-IL" dirty="0"/>
                    </a:p>
                  </a:txBody>
                  <a:tcPr/>
                </a:tc>
                <a:tc>
                  <a:txBody>
                    <a:bodyPr/>
                    <a:lstStyle/>
                    <a:p>
                      <a:pPr rtl="1"/>
                      <a:endParaRPr lang="he-IL" dirty="0"/>
                    </a:p>
                  </a:txBody>
                  <a:tcPr/>
                </a:tc>
                <a:tc>
                  <a:txBody>
                    <a:bodyPr/>
                    <a:lstStyle/>
                    <a:p>
                      <a:pPr rtl="1"/>
                      <a:endParaRPr lang="he-IL" dirty="0"/>
                    </a:p>
                  </a:txBody>
                  <a:tcPr/>
                </a:tc>
                <a:tc>
                  <a:txBody>
                    <a:bodyPr/>
                    <a:lstStyle/>
                    <a:p>
                      <a:pPr rtl="1"/>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smtClean="0"/>
              <a:t>Future Overcoming by using </a:t>
            </a:r>
            <a:r>
              <a:rPr lang="en-US" dirty="0" smtClean="0"/>
              <a:t>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smtClean="0"/>
              <a:t>A suggested approach to overcome a patients self reporting estimation is to use a preprocessing stage categorizing the disease into a group and later on using a classifier in order to distinguish from within the group.</a:t>
            </a:r>
            <a:br>
              <a:rPr lang="en-US" dirty="0" smtClean="0"/>
            </a:br>
            <a:r>
              <a:rPr lang="en-US" dirty="0" smtClean="0"/>
              <a:t>Basing prediction on a journal rather than simple symptom reporting might yield better results.</a:t>
            </a:r>
          </a:p>
          <a:p>
            <a:r>
              <a:rPr lang="en-US" dirty="0" smtClean="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smtClean="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smtClean="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smtClean="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smtClean="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smtClean="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smtClean="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322308044"/>
              </p:ext>
            </p:extLst>
          </p:nvPr>
        </p:nvGraphicFramePr>
        <p:xfrm>
          <a:off x="263239" y="1550939"/>
          <a:ext cx="4925751" cy="239268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smtClean="0"/>
                        <a:t>Subset 2</a:t>
                      </a:r>
                      <a:endParaRPr lang="he-IL" dirty="0"/>
                    </a:p>
                  </a:txBody>
                  <a:tcPr/>
                </a:tc>
                <a:tc>
                  <a:txBody>
                    <a:bodyPr/>
                    <a:lstStyle/>
                    <a:p>
                      <a:pPr rtl="1"/>
                      <a:r>
                        <a:rPr lang="en-US" dirty="0" smtClean="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smtClean="0"/>
                        <a:t>Typhoid</a:t>
                      </a:r>
                      <a:endParaRPr lang="he-IL" dirty="0"/>
                    </a:p>
                  </a:txBody>
                  <a:tcPr/>
                </a:tc>
                <a:tc>
                  <a:txBody>
                    <a:bodyPr/>
                    <a:lstStyle/>
                    <a:p>
                      <a:pPr rtl="1"/>
                      <a:r>
                        <a:rPr lang="en-US" dirty="0" smtClean="0"/>
                        <a:t>Bronchial Asthma</a:t>
                      </a:r>
                      <a:endParaRPr lang="he-IL" dirty="0"/>
                    </a:p>
                  </a:txBody>
                  <a:tcPr/>
                </a:tc>
                <a:tc>
                  <a:txBody>
                    <a:bodyPr/>
                    <a:lstStyle/>
                    <a:p>
                      <a:pPr rtl="1"/>
                      <a:r>
                        <a:rPr lang="en-US" dirty="0" smtClean="0"/>
                        <a:t>K-NN</a:t>
                      </a:r>
                      <a:endParaRPr lang="he-IL" dirty="0"/>
                    </a:p>
                  </a:txBody>
                  <a:tcPr/>
                </a:tc>
                <a:extLst>
                  <a:ext uri="{0D108BD9-81ED-4DB2-BD59-A6C34878D82A}">
                    <a16:rowId xmlns:a16="http://schemas.microsoft.com/office/drawing/2014/main" val="1058499794"/>
                  </a:ext>
                </a:extLst>
              </a:tr>
              <a:tr h="370840">
                <a:tc>
                  <a:txBody>
                    <a:bodyPr/>
                    <a:lstStyle/>
                    <a:p>
                      <a:pPr rtl="1"/>
                      <a:endParaRPr lang="he-IL"/>
                    </a:p>
                  </a:txBody>
                  <a:tcPr/>
                </a:tc>
                <a:tc>
                  <a:txBody>
                    <a:bodyPr/>
                    <a:lstStyle/>
                    <a:p>
                      <a:pPr rtl="1"/>
                      <a:endParaRPr lang="he-IL" dirty="0"/>
                    </a:p>
                  </a:txBody>
                  <a:tcPr/>
                </a:tc>
                <a:tc>
                  <a:txBody>
                    <a:bodyPr/>
                    <a:lstStyle/>
                    <a:p>
                      <a:pPr rtl="1"/>
                      <a:r>
                        <a:rPr lang="en-US" dirty="0" smtClean="0"/>
                        <a:t>Decision Tree</a:t>
                      </a:r>
                      <a:endParaRPr lang="he-IL" dirty="0"/>
                    </a:p>
                  </a:txBody>
                  <a:tcPr/>
                </a:tc>
                <a:extLst>
                  <a:ext uri="{0D108BD9-81ED-4DB2-BD59-A6C34878D82A}">
                    <a16:rowId xmlns:a16="http://schemas.microsoft.com/office/drawing/2014/main" val="932146301"/>
                  </a:ext>
                </a:extLst>
              </a:tr>
              <a:tr h="370840">
                <a:tc>
                  <a:txBody>
                    <a:bodyPr/>
                    <a:lstStyle/>
                    <a:p>
                      <a:pPr rtl="1"/>
                      <a:endParaRPr lang="he-IL"/>
                    </a:p>
                  </a:txBody>
                  <a:tcPr/>
                </a:tc>
                <a:tc>
                  <a:txBody>
                    <a:bodyPr/>
                    <a:lstStyle/>
                    <a:p>
                      <a:pPr rtl="1"/>
                      <a:endParaRPr lang="he-IL" dirty="0"/>
                    </a:p>
                  </a:txBody>
                  <a:tcPr/>
                </a:tc>
                <a:tc>
                  <a:txBody>
                    <a:bodyPr/>
                    <a:lstStyle/>
                    <a:p>
                      <a:pPr rtl="1"/>
                      <a:r>
                        <a:rPr lang="en-US" dirty="0" smtClean="0"/>
                        <a:t>Random Forests</a:t>
                      </a:r>
                      <a:endParaRPr lang="he-IL" dirty="0"/>
                    </a:p>
                  </a:txBody>
                  <a:tcPr/>
                </a:tc>
                <a:extLst>
                  <a:ext uri="{0D108BD9-81ED-4DB2-BD59-A6C34878D82A}">
                    <a16:rowId xmlns:a16="http://schemas.microsoft.com/office/drawing/2014/main" val="1566640258"/>
                  </a:ext>
                </a:extLst>
              </a:tr>
              <a:tr h="370840">
                <a:tc>
                  <a:txBody>
                    <a:bodyPr/>
                    <a:lstStyle/>
                    <a:p>
                      <a:pPr rtl="1"/>
                      <a:endParaRPr lang="he-IL"/>
                    </a:p>
                  </a:txBody>
                  <a:tcPr/>
                </a:tc>
                <a:tc>
                  <a:txBody>
                    <a:bodyPr/>
                    <a:lstStyle/>
                    <a:p>
                      <a:pPr rtl="1"/>
                      <a:endParaRPr lang="he-IL" dirty="0"/>
                    </a:p>
                  </a:txBody>
                  <a:tcPr/>
                </a:tc>
                <a:tc>
                  <a:txBody>
                    <a:bodyPr/>
                    <a:lstStyle/>
                    <a:p>
                      <a:pPr rtl="1"/>
                      <a:r>
                        <a:rPr lang="en-US" dirty="0" err="1" smtClean="0"/>
                        <a:t>XgBoost</a:t>
                      </a:r>
                      <a:endParaRPr lang="he-IL" dirty="0"/>
                    </a:p>
                  </a:txBody>
                  <a:tcPr/>
                </a:tc>
                <a:extLst>
                  <a:ext uri="{0D108BD9-81ED-4DB2-BD59-A6C34878D82A}">
                    <a16:rowId xmlns:a16="http://schemas.microsoft.com/office/drawing/2014/main" val="2923531804"/>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Summary</a:t>
            </a:r>
            <a:endParaRPr lang="en-US" dirty="0"/>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smtClean="0">
                <a:solidFill>
                  <a:srgbClr val="8EDADA"/>
                </a:solidFill>
                <a:latin typeface="Arial"/>
                <a:cs typeface="Arial" pitchFamily="34" charset="0"/>
              </a:rPr>
              <a:t>Journal Reporting</a:t>
            </a:r>
            <a:endParaRPr kumimoji="0" lang="en-US" altLang="ko-KR" sz="1600" b="1" i="0" u="none" strike="noStrike" kern="1200" cap="none" spc="0" normalizeH="0" baseline="0" noProof="0" dirty="0" smtClean="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smtClean="0">
                <a:solidFill>
                  <a:prstClr val="black">
                    <a:lumMod val="75000"/>
                    <a:lumOff val="25000"/>
                  </a:prstClr>
                </a:solidFill>
                <a:latin typeface="Arial"/>
                <a:cs typeface="Arial" pitchFamily="34" charset="0"/>
              </a:rPr>
              <a:t>M</a:t>
            </a:r>
            <a:r>
              <a:rPr lang="en-US" altLang="ko-KR" sz="1200" noProof="0" dirty="0" smtClean="0">
                <a:solidFill>
                  <a:prstClr val="black">
                    <a:lumMod val="75000"/>
                    <a:lumOff val="25000"/>
                  </a:prstClr>
                </a:solidFill>
                <a:latin typeface="Arial"/>
                <a:cs typeface="Arial" pitchFamily="34" charset="0"/>
              </a:rPr>
              <a:t>is-treatment or wrong treatment</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a:r>
            <a:b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Doing</a:t>
            </a:r>
            <a:r>
              <a:rPr lang="en-US" altLang="ko-KR" sz="1200" dirty="0" smtClean="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smtClean="0">
                <a:ln>
                  <a:noFill/>
                </a:ln>
                <a:solidFill>
                  <a:prstClr val="black">
                    <a:lumMod val="65000"/>
                    <a:lumOff val="35000"/>
                  </a:prstClr>
                </a:solidFill>
                <a:effectLst/>
                <a:uLnTx/>
                <a:uFillTx/>
                <a:latin typeface="Arial"/>
                <a:cs typeface="Arial" pitchFamily="34" charset="0"/>
              </a:rPr>
              <a:t> is a difficult task with no more than 82% accuracy which might not be good enough for medical diagnosis.</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smtClean="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smtClean="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smtClean="0">
                <a:solidFill>
                  <a:prstClr val="black">
                    <a:lumMod val="65000"/>
                    <a:lumOff val="35000"/>
                  </a:prstClr>
                </a:solidFill>
                <a:latin typeface="Arial"/>
                <a:cs typeface="Arial" pitchFamily="34" charset="0"/>
              </a:rPr>
              <a:t>The following</a:t>
            </a:r>
            <a:r>
              <a:rPr lang="en-US" altLang="ko-KR" sz="1200" b="1" dirty="0" smtClean="0">
                <a:solidFill>
                  <a:prstClr val="black">
                    <a:lumMod val="65000"/>
                    <a:lumOff val="35000"/>
                  </a:prstClr>
                </a:solidFill>
                <a:latin typeface="Arial"/>
                <a:cs typeface="Arial" pitchFamily="34" charset="0"/>
              </a:rPr>
              <a:t> </a:t>
            </a:r>
            <a:r>
              <a:rPr lang="en-US" altLang="ko-KR" sz="1200" b="1" baseline="0" dirty="0" smtClean="0">
                <a:solidFill>
                  <a:prstClr val="black">
                    <a:lumMod val="65000"/>
                    <a:lumOff val="35000"/>
                  </a:prstClr>
                </a:solidFill>
                <a:latin typeface="Arial"/>
                <a:cs typeface="Arial" pitchFamily="34" charset="0"/>
              </a:rPr>
              <a:t>are suggested</a:t>
            </a:r>
            <a:r>
              <a:rPr lang="en-US" altLang="ko-KR" sz="1200" b="1" dirty="0" smtClean="0">
                <a:solidFill>
                  <a:prstClr val="black">
                    <a:lumMod val="65000"/>
                    <a:lumOff val="35000"/>
                  </a:prstClr>
                </a:solidFill>
                <a:latin typeface="Arial"/>
                <a:cs typeface="Arial" pitchFamily="34" charset="0"/>
              </a:rPr>
              <a:t> methods which might</a:t>
            </a:r>
            <a:r>
              <a:rPr lang="en-US" altLang="ko-KR" sz="1200" b="1" baseline="0" dirty="0" smtClean="0">
                <a:solidFill>
                  <a:prstClr val="black">
                    <a:lumMod val="65000"/>
                    <a:lumOff val="35000"/>
                  </a:prstClr>
                </a:solidFill>
                <a:latin typeface="Arial"/>
                <a:cs typeface="Arial" pitchFamily="34" charset="0"/>
              </a:rPr>
              <a:t> to achieve better</a:t>
            </a:r>
            <a:r>
              <a:rPr lang="en-US" altLang="ko-KR" sz="1200" b="1" dirty="0" smtClean="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r>
              <a:rPr lang="en-US" dirty="0">
                <a:solidFill>
                  <a:schemeClr val="bg1"/>
                </a:solidFill>
              </a:rPr>
              <a:t/>
            </a:r>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a:t>
            </a:r>
            <a:r>
              <a:rPr lang="en-US" sz="3600" dirty="0" smtClean="0"/>
              <a:t>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r>
                <a:rPr lang="en-US" sz="1050" dirty="0">
                  <a:solidFill>
                    <a:schemeClr val="accent3">
                      <a:lumMod val="50000"/>
                    </a:schemeClr>
                  </a:solidFill>
                </a:rPr>
                <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a:t>
            </a:r>
            <a:r>
              <a:rPr lang="en-US" sz="1600" dirty="0" err="1"/>
              <a:t>overfitted</a:t>
            </a:r>
            <a:r>
              <a:rPr lang="en-US" sz="1600" dirty="0"/>
              <a:t> due to the high dimensionality and samples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symptoms and those are subjective and prune to variability and errors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2997</TotalTime>
  <Words>1158</Words>
  <Application>Microsoft Office PowerPoint</Application>
  <PresentationFormat>מסך רחב</PresentationFormat>
  <Paragraphs>114</Paragraphs>
  <Slides>17</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17</vt:i4>
      </vt:variant>
    </vt:vector>
  </HeadingPairs>
  <TitlesOfParts>
    <vt:vector size="25" baseType="lpstr">
      <vt:lpstr>Aharoni</vt:lpstr>
      <vt:lpstr>Arial</vt:lpstr>
      <vt:lpstr>Arial</vt:lpstr>
      <vt:lpstr>Arial Unicode MS</vt:lpstr>
      <vt:lpstr>Franklin Gothic Heavy</vt:lpstr>
      <vt:lpstr>Open Sans</vt:lpstr>
      <vt:lpstr>Cover and End Slide Master</vt:lpstr>
      <vt:lpstr>Contents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Roie&amp;Naama</cp:lastModifiedBy>
  <cp:revision>114</cp:revision>
  <dcterms:created xsi:type="dcterms:W3CDTF">2020-08-08T10:44:39Z</dcterms:created>
  <dcterms:modified xsi:type="dcterms:W3CDTF">2020-08-22T11:42:27Z</dcterms:modified>
</cp:coreProperties>
</file>